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39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8424936" cy="2478137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7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Развитие слухового восприятия и </a:t>
            </a: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обучение </a:t>
            </a:r>
            <a:r>
              <a:rPr lang="ru-RU" sz="27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произношения у </a:t>
            </a: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дошкольников</a:t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7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 нарушениями слуха  </a:t>
            </a: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при </a:t>
            </a:r>
            <a:r>
              <a:rPr lang="ru-RU" sz="27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использовании </a:t>
            </a: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информационно </a:t>
            </a:r>
            <a:r>
              <a:rPr lang="ru-RU" sz="27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– коммуникационных технологий </a:t>
            </a: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7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группе комбинированной </a:t>
            </a: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направленности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293096"/>
            <a:ext cx="7624936" cy="1752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/>
              <a:t>МАТУШКИНА Ольга Дмитриевна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 учитель </a:t>
            </a:r>
            <a:r>
              <a:rPr lang="ru-RU" dirty="0"/>
              <a:t>– </a:t>
            </a:r>
            <a:r>
              <a:rPr lang="ru-RU" dirty="0" smtClean="0"/>
              <a:t>дефектолог </a:t>
            </a:r>
          </a:p>
          <a:p>
            <a:r>
              <a:rPr lang="ru-RU" dirty="0" smtClean="0"/>
              <a:t>МБДОУ </a:t>
            </a:r>
            <a:r>
              <a:rPr lang="ru-RU" dirty="0"/>
              <a:t>«Детский сад комбинированного вида № 376»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4695" y="260648"/>
            <a:ext cx="9073008" cy="67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Районное методическое объединение воспитателей групп компенсирующей направленности </a:t>
            </a:r>
            <a:endParaRPr lang="ru-RU" sz="1600" dirty="0" smtClean="0">
              <a:latin typeface="Times New Roman"/>
              <a:ea typeface="Calibri"/>
              <a:cs typeface="Times New Roman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г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Екатеринбург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3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058" y="260648"/>
            <a:ext cx="8229600" cy="548680"/>
          </a:xfrm>
        </p:spPr>
        <p:txBody>
          <a:bodyPr>
            <a:normAutofit fontScale="90000"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3000" b="1" dirty="0">
                <a:latin typeface="Times New Roman"/>
                <a:ea typeface="Calibri"/>
                <a:cs typeface="Times New Roman"/>
              </a:rPr>
              <a:t>Логопедический тренажер </a:t>
            </a:r>
            <a:r>
              <a:rPr lang="ru-RU" sz="3000" b="1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3000" b="1" dirty="0" err="1" smtClean="0">
                <a:latin typeface="Times New Roman"/>
                <a:ea typeface="Calibri"/>
                <a:cs typeface="Times New Roman"/>
              </a:rPr>
              <a:t>Дельфа</a:t>
            </a:r>
            <a:r>
              <a:rPr lang="ru-RU" sz="3000" b="1" dirty="0" smtClean="0">
                <a:latin typeface="Times New Roman"/>
                <a:ea typeface="Calibri"/>
                <a:cs typeface="Times New Roman"/>
              </a:rPr>
              <a:t> – 142.1» </a:t>
            </a:r>
            <a:endParaRPr lang="ru-RU" sz="3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83568" y="3068960"/>
            <a:ext cx="4038600" cy="2880320"/>
          </a:xfrm>
        </p:spPr>
        <p:txBody>
          <a:bodyPr>
            <a:normAutofit/>
          </a:bodyPr>
          <a:lstStyle/>
          <a:p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Коррекция звукопроизношения, речевого дыхания и </a:t>
            </a: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голоса</a:t>
            </a:r>
          </a:p>
          <a:p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Формирование лексико – грамматической стороны </a:t>
            </a: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речи</a:t>
            </a:r>
          </a:p>
          <a:p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Формирование фонематического </a:t>
            </a: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восприятия</a:t>
            </a:r>
          </a:p>
          <a:p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Обучение грамоте</a:t>
            </a:r>
          </a:p>
          <a:p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Формирование 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коррекция навыка </a:t>
            </a: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чтения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0513" y="2420888"/>
            <a:ext cx="467616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Направления работы с тренажером: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https://im0-tub-ru.yandex.net/i?id=0f48c76202c05d0a236167e76ba04c3a&amp;n=1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652120" y="3429000"/>
            <a:ext cx="3049538" cy="314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s03.metod-kopilka.ru/images/doc/2/1747/img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95536" y="764704"/>
            <a:ext cx="830612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196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/>
                <a:ea typeface="Calibri"/>
              </a:rPr>
              <a:t>обучающие компьютерные игры «</a:t>
            </a:r>
            <a:r>
              <a:rPr lang="ru-RU" sz="3200" b="1" dirty="0" err="1">
                <a:latin typeface="Times New Roman"/>
                <a:ea typeface="Calibri"/>
              </a:rPr>
              <a:t>Мерсибо</a:t>
            </a:r>
            <a:r>
              <a:rPr lang="ru-RU" sz="3200" b="1" dirty="0" smtClean="0">
                <a:latin typeface="Times New Roman"/>
                <a:ea typeface="Calibri"/>
              </a:rPr>
              <a:t>»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8712968" cy="1584176"/>
          </a:xfrm>
        </p:spPr>
        <p:txBody>
          <a:bodyPr>
            <a:normAutofit fontScale="62500" lnSpcReduction="20000"/>
          </a:bodyPr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это первый отечественный образовательный проект высокого качества, который объединяет интересы специалистов 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родителей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Современные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интерактивные игры разработаны с учетом требований ФГОС ДО (как элемент пространственно – развивающей среды ДОУ) и являются обучающими программами, направленными на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 descr="https://2.bp.blogspot.com/-bH7ShDWcsgk/Vu1ed2JqgOI/AAAAAAAABZ4/fUDUKkjf31YDGcM89OzfpbhZjElcVaVTA/s1600/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520" y="2780928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494141"/>
            <a:ext cx="4572000" cy="42132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Развитие слухового внимания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Активизацию артикуляционного аппарата и формирование правильного звукопроизношения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Коррекцию просодической стороны речи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Развитие фонематического слуха и навыков звукового анализа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Активизацию словарного запаса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Коррекцию и развитие грамматического строя речи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Развитие связной речи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Профилактику и коррекцию нарушений чтения и письма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02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lkie.net/wp-content/uploads/2017/08/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https://www.maam.ru/upload/blogs/1efe304c53cecbe7f80273fc52fe6fc9.jp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http://cynepmama.ru/23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476672"/>
            <a:ext cx="277150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User\Desktop\ольга\IMG_0007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9030" y="2204864"/>
            <a:ext cx="2409825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ольга\IMG_5893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164" y="4370900"/>
            <a:ext cx="282956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ольга\фото 1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1262" y="4395786"/>
            <a:ext cx="2578100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42014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58384"/>
            <a:ext cx="8229600" cy="1586440"/>
          </a:xfrm>
        </p:spPr>
        <p:txBody>
          <a:bodyPr>
            <a:normAutofit fontScale="90000"/>
          </a:bodyPr>
          <a:lstStyle/>
          <a:p>
            <a:pPr indent="449580" algn="ctr">
              <a:spcAft>
                <a:spcPts val="0"/>
              </a:spcAft>
            </a:pPr>
            <a:r>
              <a:rPr lang="ru-RU" sz="3100" b="1" dirty="0">
                <a:latin typeface="Times New Roman"/>
                <a:ea typeface="Calibri"/>
                <a:cs typeface="Times New Roman"/>
              </a:rPr>
              <a:t>Мероприятия с использованием компьютерных игр проводятся с обязательным соблюдением следующих условий для сбережения здоровья </a:t>
            </a:r>
            <a:r>
              <a:rPr lang="ru-RU" sz="3100" b="1" dirty="0" smtClean="0">
                <a:latin typeface="Times New Roman"/>
                <a:ea typeface="Calibri"/>
                <a:cs typeface="Times New Roman"/>
              </a:rPr>
              <a:t>ребёнка </a:t>
            </a:r>
            <a:r>
              <a:rPr lang="ru-RU" sz="3100" b="1" dirty="0">
                <a:latin typeface="Times New Roman"/>
                <a:ea typeface="Calibri"/>
                <a:cs typeface="Times New Roman"/>
              </a:rPr>
              <a:t>с соблюдением </a:t>
            </a:r>
            <a:r>
              <a:rPr lang="ru-RU" sz="3100" b="1" dirty="0" err="1" smtClean="0">
                <a:latin typeface="Times New Roman"/>
                <a:ea typeface="Calibri"/>
                <a:cs typeface="Times New Roman"/>
              </a:rPr>
              <a:t>САНПиН</a:t>
            </a:r>
            <a:r>
              <a:rPr lang="ru-RU" sz="3100" b="1" dirty="0">
                <a:latin typeface="Times New Roman"/>
                <a:ea typeface="Calibri"/>
                <a:cs typeface="Times New Roman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215666"/>
            <a:ext cx="5544616" cy="1800199"/>
          </a:xfrm>
        </p:spPr>
        <p:txBody>
          <a:bodyPr>
            <a:normAutofit/>
          </a:bodyPr>
          <a:lstStyle/>
          <a:p>
            <a:pPr indent="4495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использование новых моделей компьютера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работа с компьютером не более 2х раз в неделю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проведение гимнастики для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глаз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работа за компьютером не более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5 – 7  мин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 descr="http://logoped18.ru/images/neznayka-r-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0888"/>
            <a:ext cx="3162777" cy="223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kitaeva.berezovka.caduk.ru/images/0_986b7_92c9797d_xl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172"/>
            <a:ext cx="3967656" cy="247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6887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3532" y="2276872"/>
            <a:ext cx="5716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 внимание!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4" name="Picture 2" descr="https://ds04.infourok.ru/uploads/ex/04ed/000953bc-64e7ebb1/hello_html_m61023703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73" r="30306"/>
          <a:stretch/>
        </p:blipFill>
        <p:spPr bwMode="auto">
          <a:xfrm>
            <a:off x="0" y="1988840"/>
            <a:ext cx="181963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zabavnik.club/wp-content/uploads/devochka_kartinka_dlya_detey_1_12091607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-298643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999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/>
                <a:ea typeface="Calibri"/>
              </a:rPr>
              <a:t>Группы </a:t>
            </a:r>
            <a:r>
              <a:rPr lang="ru-RU" sz="2800" b="1" dirty="0">
                <a:latin typeface="Times New Roman"/>
                <a:ea typeface="Calibri"/>
              </a:rPr>
              <a:t>детей с нарушениями </a:t>
            </a:r>
            <a:r>
              <a:rPr lang="ru-RU" sz="2800" b="1" dirty="0" smtClean="0">
                <a:latin typeface="Times New Roman"/>
                <a:ea typeface="Calibri"/>
              </a:rPr>
              <a:t>слуха: 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52017577"/>
              </p:ext>
            </p:extLst>
          </p:nvPr>
        </p:nvGraphicFramePr>
        <p:xfrm>
          <a:off x="323528" y="618671"/>
          <a:ext cx="8640960" cy="5690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791"/>
                <a:gridCol w="2549792"/>
                <a:gridCol w="3541377"/>
              </a:tblGrid>
              <a:tr h="9564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Слабослышащие  дети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Глухие дети  или  </a:t>
                      </a:r>
                      <a:r>
                        <a:rPr lang="ru-RU" dirty="0" err="1" smtClean="0"/>
                        <a:t>неслышащие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Имплантированные дети (дети после </a:t>
                      </a:r>
                      <a:r>
                        <a:rPr lang="ru-RU" dirty="0" err="1" smtClean="0"/>
                        <a:t>кохлеарной</a:t>
                      </a:r>
                      <a:r>
                        <a:rPr lang="ru-RU" dirty="0" smtClean="0"/>
                        <a:t> имплантации) </a:t>
                      </a:r>
                      <a:endParaRPr lang="ru-RU" dirty="0"/>
                    </a:p>
                  </a:txBody>
                  <a:tcPr/>
                </a:tc>
              </a:tr>
              <a:tr h="473416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это дети,  у которых  ограничены возможности восприятия речи на слух. Ограничение может быть  различным: от восприятия </a:t>
                      </a:r>
                      <a:r>
                        <a:rPr lang="ru-RU" sz="1600" dirty="0" err="1" smtClean="0"/>
                        <a:t>шёпотной</a:t>
                      </a:r>
                      <a:r>
                        <a:rPr lang="ru-RU" sz="1600" dirty="0" smtClean="0"/>
                        <a:t> речи до резкого снижения на восприятие речи.  Слабослышащие дети в состоянии самостоятельно  дополнять свой речевой запас хотя бы в минимальной степени при помощи слуха, без специально организованной работы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это дети, слух которых не может быть самостоятельно использован ими для накопления  речевого запаса, а  развитие речи осуществляется только в ходе специально организованного педагогического обучения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относятся дети при восприятии на слух звуки искажены, самостоятельная речь также искажена, у детей не сформировано или недостаточно сформировано внимание к окружающим звукам.  Дети плохо локализуют звук в пространстве, если ребенок не имел слухового опыта, то он медленно учится  обнаруживать  и различать  звуки,  окружающие шумы и реверберация мешают ребенку воспринимать речевые сигналы и звуки окружающей среды. Нарушения слухового внимания,  трудности запоминания речевого материала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 descr="https://pp.userapi.com/c850428/v850428998/2a367/vwMXBvyii9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7112"/>
            <a:ext cx="2264768" cy="170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74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/>
                <a:ea typeface="Calibri"/>
              </a:rPr>
              <a:t>Коррекционное  обучение </a:t>
            </a:r>
            <a:r>
              <a:rPr lang="ru-RU" sz="3600" dirty="0">
                <a:latin typeface="Times New Roman"/>
                <a:ea typeface="Calibri"/>
              </a:rPr>
              <a:t>словесной речи глухих и слабослышащих детей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89994"/>
            <a:ext cx="4752528" cy="438912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МЕТОДИЧЕСКИЕ ПРИЕМЫ: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о</a:t>
            </a:r>
            <a:r>
              <a:rPr lang="ru-RU" sz="2200" dirty="0" smtClean="0">
                <a:solidFill>
                  <a:srgbClr val="002060"/>
                </a:solidFill>
              </a:rPr>
              <a:t>траженное и сопряженное проговаривание;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ф</a:t>
            </a:r>
            <a:r>
              <a:rPr lang="ru-RU" sz="2200" dirty="0" smtClean="0">
                <a:solidFill>
                  <a:srgbClr val="002060"/>
                </a:solidFill>
              </a:rPr>
              <a:t>онетическая ритмика;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с</a:t>
            </a:r>
            <a:r>
              <a:rPr lang="ru-RU" sz="2200" dirty="0" smtClean="0">
                <a:solidFill>
                  <a:srgbClr val="002060"/>
                </a:solidFill>
              </a:rPr>
              <a:t>пециальные игры;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н</a:t>
            </a:r>
            <a:r>
              <a:rPr lang="ru-RU" sz="2200" dirty="0" smtClean="0">
                <a:solidFill>
                  <a:srgbClr val="002060"/>
                </a:solidFill>
              </a:rPr>
              <a:t>екоторые логопедические приемы постановки звуков;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р</a:t>
            </a:r>
            <a:r>
              <a:rPr lang="ru-RU" sz="2200" dirty="0" smtClean="0">
                <a:solidFill>
                  <a:srgbClr val="002060"/>
                </a:solidFill>
              </a:rPr>
              <a:t>ечевые игры и упражнения;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в</a:t>
            </a:r>
            <a:r>
              <a:rPr lang="ru-RU" sz="2200" dirty="0" smtClean="0">
                <a:solidFill>
                  <a:srgbClr val="002060"/>
                </a:solidFill>
              </a:rPr>
              <a:t>ыполнение поручений;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ч</a:t>
            </a:r>
            <a:r>
              <a:rPr lang="ru-RU" sz="2200" dirty="0" smtClean="0">
                <a:solidFill>
                  <a:srgbClr val="002060"/>
                </a:solidFill>
              </a:rPr>
              <a:t>тение предложений, текстов, стихов, загадок;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с</a:t>
            </a:r>
            <a:r>
              <a:rPr lang="ru-RU" sz="2200" dirty="0" smtClean="0">
                <a:solidFill>
                  <a:srgbClr val="002060"/>
                </a:solidFill>
              </a:rPr>
              <a:t>оставление рассказов по картинкам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0073" y="1412776"/>
            <a:ext cx="8241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dirty="0">
                <a:solidFill>
                  <a:srgbClr val="002060"/>
                </a:solidFill>
              </a:rPr>
              <a:t>ЦЕЛЬ: </a:t>
            </a: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dirty="0">
                <a:solidFill>
                  <a:srgbClr val="002060"/>
                </a:solidFill>
              </a:rPr>
              <a:t>развитие у детей с нарушенным слухом навыков восприятия и воспроизведения устной речи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64088" y="2500024"/>
            <a:ext cx="3672408" cy="374731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ВСПОМОГАТЕЛЬНЫЕ СРЕДСТВА: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таблички, </a:t>
            </a:r>
            <a:endParaRPr lang="ru-RU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аналитическое </a:t>
            </a:r>
            <a:r>
              <a:rPr lang="ru-RU" sz="2000" dirty="0">
                <a:solidFill>
                  <a:srgbClr val="002060"/>
                </a:solidFill>
              </a:rPr>
              <a:t>чтение и письмо, </a:t>
            </a:r>
            <a:endParaRPr lang="ru-RU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дактилология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endParaRPr lang="ru-RU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прием </a:t>
            </a:r>
            <a:r>
              <a:rPr lang="ru-RU" sz="2000" dirty="0">
                <a:solidFill>
                  <a:srgbClr val="002060"/>
                </a:solidFill>
              </a:rPr>
              <a:t>фонетической </a:t>
            </a:r>
            <a:r>
              <a:rPr lang="ru-RU" sz="2000" dirty="0" smtClean="0">
                <a:solidFill>
                  <a:srgbClr val="002060"/>
                </a:solidFill>
              </a:rPr>
              <a:t>ритмики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s://storage.moi-skazki.ru/cache/1/MZh7IUD9rExIrAgUasF3nK_jxswry3ze.jpg?w=1200&amp;amp;h=630&amp;amp;fit=crop&amp;amp;s=098a2c2c5a4de5122842fb1ccd0faf5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542228" y="4941168"/>
            <a:ext cx="1494268" cy="181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00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9388"/>
            <a:ext cx="8229600" cy="164744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/>
                <a:ea typeface="Calibri"/>
              </a:rPr>
              <a:t>Главное отличие </a:t>
            </a:r>
            <a:r>
              <a:rPr lang="ru-RU" sz="2400" b="1" dirty="0">
                <a:latin typeface="Times New Roman"/>
                <a:ea typeface="Calibri"/>
              </a:rPr>
              <a:t>сенсорной организации </a:t>
            </a:r>
            <a:r>
              <a:rPr lang="ru-RU" sz="2000" b="1" dirty="0" smtClean="0">
                <a:latin typeface="Times New Roman"/>
                <a:ea typeface="Calibri"/>
              </a:rPr>
              <a:t/>
            </a:r>
            <a:br>
              <a:rPr lang="ru-RU" sz="2000" b="1" dirty="0" smtClean="0">
                <a:latin typeface="Times New Roman"/>
                <a:ea typeface="Calibri"/>
              </a:rPr>
            </a:br>
            <a:r>
              <a:rPr lang="ru-RU" sz="2000" dirty="0" err="1" smtClean="0">
                <a:latin typeface="Times New Roman"/>
                <a:ea typeface="Calibri"/>
              </a:rPr>
              <a:t>неслышащего</a:t>
            </a:r>
            <a:r>
              <a:rPr lang="ru-RU" sz="2000" dirty="0" smtClean="0">
                <a:latin typeface="Times New Roman"/>
                <a:ea typeface="Calibri"/>
              </a:rPr>
              <a:t> </a:t>
            </a:r>
            <a:r>
              <a:rPr lang="ru-RU" sz="2000" dirty="0">
                <a:latin typeface="Times New Roman"/>
                <a:ea typeface="Calibri"/>
              </a:rPr>
              <a:t>ребенка от таковой слышащего  </a:t>
            </a:r>
            <a:r>
              <a:rPr lang="ru-RU" sz="2000" dirty="0" smtClean="0">
                <a:latin typeface="Times New Roman"/>
                <a:ea typeface="Calibri"/>
              </a:rPr>
              <a:t>является </a:t>
            </a:r>
            <a:br>
              <a:rPr lang="ru-RU" sz="2000" dirty="0" smtClean="0">
                <a:latin typeface="Times New Roman"/>
                <a:ea typeface="Calibri"/>
              </a:rPr>
            </a:br>
            <a:r>
              <a:rPr lang="ru-RU" sz="2400" b="1" dirty="0" smtClean="0">
                <a:latin typeface="Times New Roman"/>
                <a:ea typeface="Calibri"/>
              </a:rPr>
              <a:t>выключение</a:t>
            </a:r>
            <a:r>
              <a:rPr lang="ru-RU" sz="2000" dirty="0" smtClean="0">
                <a:latin typeface="Times New Roman"/>
                <a:ea typeface="Calibri"/>
              </a:rPr>
              <a:t/>
            </a:r>
            <a:br>
              <a:rPr lang="ru-RU" sz="2000" dirty="0" smtClean="0">
                <a:latin typeface="Times New Roman"/>
                <a:ea typeface="Calibri"/>
              </a:rPr>
            </a:br>
            <a:r>
              <a:rPr lang="ru-RU" sz="2000" dirty="0" smtClean="0">
                <a:latin typeface="Times New Roman"/>
                <a:ea typeface="Calibri"/>
              </a:rPr>
              <a:t> </a:t>
            </a:r>
            <a:r>
              <a:rPr lang="ru-RU" sz="2400" b="1" dirty="0">
                <a:latin typeface="Times New Roman"/>
                <a:ea typeface="Calibri"/>
              </a:rPr>
              <a:t>из анализаторных систем слухового анализатора </a:t>
            </a:r>
            <a:r>
              <a:rPr lang="ru-RU" sz="2400" b="1" dirty="0" smtClean="0">
                <a:latin typeface="Times New Roman"/>
                <a:ea typeface="Calibri"/>
              </a:rPr>
              <a:t/>
            </a:r>
            <a:br>
              <a:rPr lang="ru-RU" sz="2400" b="1" dirty="0" smtClean="0">
                <a:latin typeface="Times New Roman"/>
                <a:ea typeface="Calibri"/>
              </a:rPr>
            </a:br>
            <a:r>
              <a:rPr lang="ru-RU" sz="2400" dirty="0" smtClean="0">
                <a:latin typeface="Times New Roman"/>
                <a:ea typeface="Calibri"/>
              </a:rPr>
              <a:t>– </a:t>
            </a:r>
            <a:r>
              <a:rPr lang="ru-RU" sz="2000" dirty="0">
                <a:latin typeface="Times New Roman"/>
                <a:ea typeface="Calibri"/>
              </a:rPr>
              <a:t>одного из важнейших источников получения </a:t>
            </a:r>
            <a:r>
              <a:rPr lang="ru-RU" sz="2000" dirty="0" smtClean="0">
                <a:latin typeface="Times New Roman"/>
                <a:ea typeface="Calibri"/>
              </a:rPr>
              <a:t>информации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2892" y="3284984"/>
            <a:ext cx="3754760" cy="327364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</a:rPr>
              <a:t>шумы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</a:rPr>
              <a:t>; </a:t>
            </a:r>
            <a:endParaRPr lang="ru-RU" sz="2800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</a:rPr>
              <a:t>звуки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</a:rPr>
              <a:t>, присущие различным объектам и явлениям; </a:t>
            </a:r>
            <a:endParaRPr lang="ru-RU" sz="2800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</a:rPr>
              <a:t>музыкальные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</a:rPr>
              <a:t>звуки; </a:t>
            </a:r>
            <a:endParaRPr lang="ru-RU" sz="2800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</a:rPr>
              <a:t>речь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2338786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</a:rPr>
              <a:t>раздражители, воздействующие на орган слуха:</a:t>
            </a:r>
          </a:p>
        </p:txBody>
      </p:sp>
      <p:pic>
        <p:nvPicPr>
          <p:cNvPr id="1026" name="Picture 2" descr="http://fb.ru/misc/i/gallery/59177/265380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59"/>
          <a:stretch/>
        </p:blipFill>
        <p:spPr bwMode="auto">
          <a:xfrm>
            <a:off x="107504" y="3501008"/>
            <a:ext cx="4801710" cy="246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3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fs00.infourok.ru/images/doc/319/318941/640/img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8440" y="22101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psychologos.ru/images/articles/showcases/496b5le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4932" y="3933056"/>
            <a:ext cx="2940612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psychologos.ru/images/articles/showcases/496b5leh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7353" y="1270929"/>
            <a:ext cx="3048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psychologos.ru/images/articles/showcases/496b5leh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99992" y="4485055"/>
            <a:ext cx="3048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03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243520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Информационные технологии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дошкольном образовании –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это совокупность электронных средств компьютера, компьютерных сетей и телекоммуникаций, других средств связи и способов функционирования, используемых для реализации образовательного процесса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365104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</a:rPr>
              <a:t>В отличие от обычных средств обучения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  <a:t>информационно – коммуникационные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</a:rPr>
              <a:t>технологии позволяют не только насытить глухого и слабослышащего ребенка большим количеством готовых, строго отобранных, соответствующим образом организованных знаний, но и развивать интеллектуальные, творческие способности, и что очень актуально в раннем детстве — умение самостоятельно приобретать новые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  <a:t>знания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://present5.com/presentation/-157493744_454785778/image-2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9512" y="2478064"/>
            <a:ext cx="3264411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evcspsd.ru/wp-content/uploads/2018/04/effects-of-living-in-the-technological-worl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62310"/>
            <a:ext cx="2870182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42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Использование компьютерных технологий в педагогической деятельности: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 fontScale="85000" lnSpcReduction="20000"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поиск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в Интернете и распечатка материала для взаимодействия с детьми, бланков различных упражнений и заданий для работы на занятиях и дома; </a:t>
            </a: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создание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собственных презентаций, составление отчетов, консультаций для родителей и коллег; </a:t>
            </a: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совершенствование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профессиональной компетентности и повышение профессионального уровня с помощью Интернет (чтение и анализ электронных книг, рассылок, сайтов по коррекционной тематике, участие в различных конкурсах, проводимых в Интернете). </a:t>
            </a: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использую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ИКТ на фронтальных занятиях по развитию речи, математике, развитию слухового восприятия, а также на индивидуальных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занятиях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77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283" y="1390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/>
                <a:ea typeface="Calibri"/>
              </a:rPr>
              <a:t>Создание презентации для дошкольников </a:t>
            </a:r>
            <a:r>
              <a:rPr lang="ru-RU" sz="3200" b="1" dirty="0" smtClean="0">
                <a:latin typeface="Times New Roman"/>
                <a:ea typeface="Calibri"/>
              </a:rPr>
              <a:t/>
            </a:r>
            <a:br>
              <a:rPr lang="ru-RU" sz="3200" b="1" dirty="0" smtClean="0">
                <a:latin typeface="Times New Roman"/>
                <a:ea typeface="Calibri"/>
              </a:rPr>
            </a:br>
            <a:r>
              <a:rPr lang="ru-RU" sz="3200" b="1" dirty="0" smtClean="0">
                <a:latin typeface="Times New Roman"/>
                <a:ea typeface="Calibri"/>
              </a:rPr>
              <a:t>с </a:t>
            </a:r>
            <a:r>
              <a:rPr lang="ru-RU" sz="3200" b="1" dirty="0">
                <a:latin typeface="Times New Roman"/>
                <a:ea typeface="Calibri"/>
              </a:rPr>
              <a:t>нарушенным слухом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87038"/>
            <a:ext cx="8229600" cy="2232248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фон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презентаций лучше выбирать однотонный, не отвлекающий внимания от содержания слайда, спокойных, не раздражающих зрение цветов. Меняя его несколько раз в течение презентации, можно удержать непроизвольное внимание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детей;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ллюстрации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должны быть крупными и реалистичными, не перегруженные лишними деталями. Недопустимо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использование нерезких фотографий, изображений, способных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вызывать у детей испуг или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неприязнь;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9512" y="3810668"/>
            <a:ext cx="445057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7009" y="3072348"/>
            <a:ext cx="44279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умеренное применение спецэффектов помогает удерживать внимание на экране компьютера, повышает интерес, создает положительный эмоциональный настрой,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ОДНАКО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чрезмерное увлечение спецэффектами приводит к обратному эффекту: занятие затягивается, у детей быстро наступают пресыщение и утомление.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49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29614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/>
                <a:ea typeface="Calibri"/>
              </a:rPr>
              <a:t>благоприятные факторы успешности </a:t>
            </a:r>
            <a:r>
              <a:rPr lang="ru-RU" sz="3200" dirty="0">
                <a:latin typeface="Times New Roman"/>
                <a:ea typeface="Calibri"/>
              </a:rPr>
              <a:t>коррекционной работы с детьми, </a:t>
            </a:r>
            <a:r>
              <a:rPr lang="ru-RU" sz="3200" dirty="0" smtClean="0">
                <a:latin typeface="Times New Roman"/>
                <a:ea typeface="Calibri"/>
              </a:rPr>
              <a:t/>
            </a:r>
            <a:br>
              <a:rPr lang="ru-RU" sz="3200" dirty="0" smtClean="0">
                <a:latin typeface="Times New Roman"/>
                <a:ea typeface="Calibri"/>
              </a:rPr>
            </a:br>
            <a:r>
              <a:rPr lang="ru-RU" sz="3200" dirty="0" smtClean="0">
                <a:latin typeface="Times New Roman"/>
                <a:ea typeface="Calibri"/>
              </a:rPr>
              <a:t>страдающими </a:t>
            </a:r>
            <a:r>
              <a:rPr lang="ru-RU" sz="3200" dirty="0">
                <a:latin typeface="Times New Roman"/>
                <a:ea typeface="Calibri"/>
              </a:rPr>
              <a:t>тугоухостью и глухотой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163" y="1628800"/>
            <a:ext cx="8229600" cy="2388328"/>
          </a:xfrm>
        </p:spPr>
        <p:txBody>
          <a:bodyPr>
            <a:normAutofit fontScale="92500" lnSpcReduction="20000"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интенсивное систематическое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адекватное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состоянию ребенка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обучение;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потенциальные возможности самого ребенка, его физического состояния и личностных качеств (активности, коммуникабельности, физической выносливости, работоспособности и т.п.);</a:t>
            </a:r>
            <a:endParaRPr lang="ru-RU" dirty="0" smtClean="0">
              <a:latin typeface="Calibri"/>
              <a:ea typeface="Calibri"/>
              <a:cs typeface="Times New Roman"/>
            </a:endParaRPr>
          </a:p>
          <a:p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9344" y="-6508104"/>
            <a:ext cx="40690800" cy="271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User\Desktop\ольга\IMG_5877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292080" y="4132110"/>
            <a:ext cx="3394710" cy="2019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4022223"/>
            <a:ext cx="5184576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449580">
              <a:lnSpc>
                <a:spcPct val="115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активное участие семьи в его воспитании и обучении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marL="274320" indent="449580">
              <a:lnSpc>
                <a:spcPct val="115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использование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сурдотехнических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средств.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274320" lvl="0" indent="449580">
              <a:lnSpc>
                <a:spcPct val="115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8502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275</TotalTime>
  <Words>805</Words>
  <Application>Microsoft Office PowerPoint</Application>
  <PresentationFormat>Экран (4:3)</PresentationFormat>
  <Paragraphs>81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Развитие слухового восприятия и  обучение произношения у дошкольников  с нарушениями слуха   при использовании  информационно – коммуникационных технологий  в группе комбинированной направленности</vt:lpstr>
      <vt:lpstr>Группы детей с нарушениями слуха: </vt:lpstr>
      <vt:lpstr>Коррекционное  обучение словесной речи глухих и слабослышащих детей </vt:lpstr>
      <vt:lpstr>Главное отличие сенсорной организации  неслышащего ребенка от таковой слышащего  является  выключение  из анализаторных систем слухового анализатора  – одного из важнейших источников получения информации</vt:lpstr>
      <vt:lpstr>Слайд 5</vt:lpstr>
      <vt:lpstr>Слайд 6</vt:lpstr>
      <vt:lpstr>Использование компьютерных технологий в педагогической деятельности:</vt:lpstr>
      <vt:lpstr>Создание презентации для дошкольников  с нарушенным слухом </vt:lpstr>
      <vt:lpstr>благоприятные факторы успешности коррекционной работы с детьми,  страдающими тугоухостью и глухотой</vt:lpstr>
      <vt:lpstr>Логопедический тренажер «Дельфа – 142.1» </vt:lpstr>
      <vt:lpstr>обучающие компьютерные игры «Мерсибо»</vt:lpstr>
      <vt:lpstr>Слайд 12</vt:lpstr>
      <vt:lpstr>Мероприятия с использованием компьютерных игр проводятся с обязательным соблюдением следующих условий для сбережения здоровья ребёнка с соблюдением САНПиН: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слухового восприятия и  обучение произношения у дошкольников  с нарушениями слуха   при использовании  информационно – коммуникационных технологий  в группе комбинированной направленности</dc:title>
  <dc:creator>Пользователь</dc:creator>
  <cp:lastModifiedBy>Ксения</cp:lastModifiedBy>
  <cp:revision>25</cp:revision>
  <dcterms:created xsi:type="dcterms:W3CDTF">2019-02-17T05:13:27Z</dcterms:created>
  <dcterms:modified xsi:type="dcterms:W3CDTF">2019-03-29T18:50:45Z</dcterms:modified>
</cp:coreProperties>
</file>